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80" d="100"/>
          <a:sy n="80" d="100"/>
        </p:scale>
        <p:origin x="-78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-1392" y="-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7102-FA9C-45E7-9B55-27A9B0874732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6B28-FA64-4339-8F4C-D7C83785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0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recommendations</a:t>
            </a:r>
          </a:p>
          <a:p>
            <a:endParaRPr lang="en-US" dirty="0"/>
          </a:p>
          <a:p>
            <a:r>
              <a:rPr lang="en-US" dirty="0" smtClean="0"/>
              <a:t>We can’t ignore the role of law enforcement (borders, inspections, sea) in the identification of vulnerable children.  First recommend.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. Decreases detention of children,  increases access by child welfare professionals and legal representation, and proper assessment </a:t>
            </a:r>
            <a:r>
              <a:rPr lang="en-US" smtClean="0"/>
              <a:t>of children.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6B28-FA64-4339-8F4C-D7C83785C7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0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9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4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6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14C6-CFEE-4177-A418-7B81403BD4E6}" type="datetimeFigureOut">
              <a:rPr lang="en-US" smtClean="0"/>
              <a:pPr/>
              <a:t>09/07/2013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E86A-0ABC-430C-885F-3C4A423A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2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taff.usccb.org/dept/mrs/spo/cs/Design%20Templates/USCCB%20Footer%20TEMPL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0240"/>
            <a:ext cx="9144000" cy="12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895600" y="1295401"/>
            <a:ext cx="6019800" cy="4648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Screening and Assessment for Child Protection in Mixed Migration Flows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U.S. Conference of Catholic Bishops/Migration and Refugee Services-Nathalie Lummert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nlummert@usccb.org</a:t>
            </a:r>
          </a:p>
          <a:p>
            <a:r>
              <a:rPr lang="en-US" sz="1700" dirty="0" smtClean="0"/>
              <a:t>Refugee Resettlement</a:t>
            </a:r>
          </a:p>
          <a:p>
            <a:r>
              <a:rPr lang="en-US" sz="1700" dirty="0" smtClean="0"/>
              <a:t>Community Based Interim Care Arrangements for children in mixed migration arrivals</a:t>
            </a:r>
          </a:p>
          <a:p>
            <a:r>
              <a:rPr lang="en-US" sz="1700" dirty="0" smtClean="0"/>
              <a:t>Assessment and Post Family Reunification Services</a:t>
            </a:r>
          </a:p>
          <a:p>
            <a:r>
              <a:rPr lang="en-US" sz="1700" dirty="0" smtClean="0"/>
              <a:t>Long term integration and resettlement for Unaccompanied Refugee Minors</a:t>
            </a:r>
          </a:p>
          <a:p>
            <a:r>
              <a:rPr lang="en-US" sz="1700" dirty="0" smtClean="0"/>
              <a:t>Training for immigration enforcement officials and child welfare workers</a:t>
            </a:r>
          </a:p>
          <a:p>
            <a:r>
              <a:rPr lang="en-US" sz="1700" dirty="0" smtClean="0"/>
              <a:t>Web-based clearinghouse www.BRYCS.org</a:t>
            </a:r>
          </a:p>
          <a:p>
            <a:r>
              <a:rPr lang="en-US" sz="1700" dirty="0" smtClean="0"/>
              <a:t>Monitoring, evaluation and research</a:t>
            </a:r>
          </a:p>
          <a:p>
            <a:r>
              <a:rPr lang="en-US" sz="1700" dirty="0" smtClean="0"/>
              <a:t>Anti-Trafficking initiatives</a:t>
            </a:r>
          </a:p>
          <a:p>
            <a:r>
              <a:rPr lang="en-US" sz="1700" dirty="0" smtClean="0"/>
              <a:t>Advocacy- Legislation, Assessment trips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1981200"/>
            <a:ext cx="2749534" cy="350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52400"/>
            <a:ext cx="8763000" cy="70104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§"/>
            </a:pPr>
            <a:endParaRPr lang="en-US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3300" b="1" dirty="0" smtClean="0"/>
              <a:t>Unaccompanied Children Arriving in the United States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Countries </a:t>
            </a:r>
            <a:r>
              <a:rPr lang="en-US" b="1" dirty="0">
                <a:solidFill>
                  <a:prstClr val="black"/>
                </a:solidFill>
              </a:rPr>
              <a:t>of Origin</a:t>
            </a:r>
            <a:r>
              <a:rPr lang="en-US" b="1" dirty="0" smtClean="0">
                <a:solidFill>
                  <a:prstClr val="black"/>
                </a:solidFill>
              </a:rPr>
              <a:t>: Guatemala </a:t>
            </a:r>
            <a:r>
              <a:rPr lang="en-US" b="1" dirty="0">
                <a:solidFill>
                  <a:prstClr val="black"/>
                </a:solidFill>
              </a:rPr>
              <a:t>(34%) </a:t>
            </a:r>
            <a:r>
              <a:rPr lang="en-US" b="1" dirty="0" smtClean="0">
                <a:solidFill>
                  <a:prstClr val="black"/>
                </a:solidFill>
              </a:rPr>
              <a:t>El </a:t>
            </a:r>
            <a:r>
              <a:rPr lang="en-US" b="1" dirty="0">
                <a:solidFill>
                  <a:prstClr val="black"/>
                </a:solidFill>
              </a:rPr>
              <a:t>Salvador (27%), Honduras (27%), Mexico (8%), Ecuador (2%)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Other (2</a:t>
            </a:r>
            <a:r>
              <a:rPr lang="en-US" b="1" dirty="0" smtClean="0">
                <a:solidFill>
                  <a:prstClr val="black"/>
                </a:solidFill>
              </a:rPr>
              <a:t>%) (2012). Different process for Mexican children at the border.</a:t>
            </a:r>
          </a:p>
          <a:p>
            <a:pPr lvl="0">
              <a:buFont typeface="Wingdings" pitchFamily="2" charset="2"/>
              <a:buChar char="Ø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b="1" dirty="0" smtClean="0">
              <a:solidFill>
                <a:prstClr val="black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        77</a:t>
            </a:r>
            <a:r>
              <a:rPr lang="en-US" b="1" dirty="0">
                <a:solidFill>
                  <a:prstClr val="black"/>
                </a:solidFill>
              </a:rPr>
              <a:t>% Boys and 23% Girls.  A majority are 14 - 17 years of age.  12% are below the age of 14. </a:t>
            </a:r>
            <a:r>
              <a:rPr lang="en-US" b="1" dirty="0" smtClean="0">
                <a:solidFill>
                  <a:prstClr val="black"/>
                </a:solidFill>
              </a:rPr>
              <a:t>(2012)</a:t>
            </a:r>
          </a:p>
          <a:p>
            <a:pPr lvl="0" algn="ctr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Approximate Numbers-7,000 (2011), 12,000 (2012), 23-26,000 (2013)</a:t>
            </a:r>
          </a:p>
          <a:p>
            <a:pPr lvl="0" algn="ctr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Division of responsibilities Homeland Security vs. Refugee Resettlement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25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2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U.S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8839200" cy="54229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*</a:t>
            </a:r>
          </a:p>
          <a:p>
            <a:endParaRPr lang="en-US" sz="1200" dirty="0"/>
          </a:p>
          <a:p>
            <a:r>
              <a:rPr lang="en-US" sz="1800" b="1" dirty="0">
                <a:solidFill>
                  <a:srgbClr val="00B050"/>
                </a:solidFill>
              </a:rPr>
              <a:t>Children have multiple  reasons for migration- family separation, violence in home country, looking for work, education, etc.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Unaccompanied children are increasingly telling us that violence in their home countries influenced their migration to the United States.  And increasingly, they are experiencing violence en route.</a:t>
            </a:r>
          </a:p>
          <a:p>
            <a:endParaRPr lang="en-US" sz="1800" b="1" dirty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Among </a:t>
            </a:r>
            <a:r>
              <a:rPr lang="en-US" sz="1800" b="1" dirty="0">
                <a:solidFill>
                  <a:srgbClr val="00B050"/>
                </a:solidFill>
              </a:rPr>
              <a:t>Unaccompanied Children in USCCB refugee foster care </a:t>
            </a:r>
            <a:r>
              <a:rPr lang="en-US" sz="1800" b="1" dirty="0" smtClean="0">
                <a:solidFill>
                  <a:srgbClr val="00B050"/>
                </a:solidFill>
              </a:rPr>
              <a:t>programs (no family to release to in the U.S.): </a:t>
            </a:r>
            <a:r>
              <a:rPr lang="en-US" sz="1800" b="1" dirty="0">
                <a:solidFill>
                  <a:srgbClr val="00B050"/>
                </a:solidFill>
              </a:rPr>
              <a:t>more than 50 percent of children from Honduras, Guatemala, and El Salvador reported violence in their home country as influencing their journey to the U.S. 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B050"/>
                </a:solidFill>
              </a:rPr>
              <a:t>Most victims of trafficking are not identified until after they are transferred from border immigration custody</a:t>
            </a:r>
            <a:r>
              <a:rPr lang="en-US" sz="1800" b="1" dirty="0">
                <a:solidFill>
                  <a:srgbClr val="00B050"/>
                </a:solidFill>
              </a:rPr>
              <a:t>. Type of </a:t>
            </a:r>
            <a:r>
              <a:rPr lang="en-US" sz="1800" b="1" dirty="0" smtClean="0">
                <a:solidFill>
                  <a:srgbClr val="00B050"/>
                </a:solidFill>
              </a:rPr>
              <a:t>Trafficking- Sex </a:t>
            </a:r>
            <a:r>
              <a:rPr lang="en-US" sz="1800" b="1" dirty="0">
                <a:solidFill>
                  <a:srgbClr val="00B050"/>
                </a:solidFill>
              </a:rPr>
              <a:t>33</a:t>
            </a:r>
            <a:r>
              <a:rPr lang="en-US" sz="1800" b="1" dirty="0" smtClean="0">
                <a:solidFill>
                  <a:srgbClr val="00B050"/>
                </a:solidFill>
              </a:rPr>
              <a:t>%,Labor </a:t>
            </a:r>
            <a:r>
              <a:rPr lang="en-US" sz="1800" b="1" dirty="0">
                <a:solidFill>
                  <a:srgbClr val="00B050"/>
                </a:solidFill>
              </a:rPr>
              <a:t>44</a:t>
            </a:r>
            <a:r>
              <a:rPr lang="en-US" sz="1800" b="1" dirty="0" smtClean="0">
                <a:solidFill>
                  <a:srgbClr val="00B050"/>
                </a:solidFill>
              </a:rPr>
              <a:t>%, and Labor </a:t>
            </a:r>
            <a:r>
              <a:rPr lang="en-US" sz="1800" b="1" dirty="0">
                <a:solidFill>
                  <a:srgbClr val="00B050"/>
                </a:solidFill>
              </a:rPr>
              <a:t>w/ sex exploitation 23</a:t>
            </a:r>
            <a:r>
              <a:rPr lang="en-US" sz="1800" b="1" dirty="0" smtClean="0">
                <a:solidFill>
                  <a:srgbClr val="00B050"/>
                </a:solidFill>
              </a:rPr>
              <a:t>% </a:t>
            </a:r>
            <a:r>
              <a:rPr lang="en-US" sz="1800" b="1" i="1" dirty="0" smtClean="0">
                <a:solidFill>
                  <a:srgbClr val="00B050"/>
                </a:solidFill>
              </a:rPr>
              <a:t>(USCCB Program data)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648200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7200" b="1" dirty="0" smtClean="0">
                <a:solidFill>
                  <a:srgbClr val="00B050"/>
                </a:solidFill>
                <a:ea typeface="Calibri"/>
                <a:cs typeface="Times New Roman"/>
              </a:rPr>
              <a:t>Improving Identification of Children in need of International Protection through Screening and Assessment</a:t>
            </a:r>
            <a:endParaRPr lang="en-US" sz="72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Identify </a:t>
            </a:r>
            <a:r>
              <a:rPr lang="en-US" sz="7200" dirty="0">
                <a:ea typeface="Calibri"/>
                <a:cs typeface="Times New Roman"/>
              </a:rPr>
              <a:t>the reasons for migration and respond </a:t>
            </a:r>
            <a:r>
              <a:rPr lang="en-US" sz="7200" dirty="0" smtClean="0">
                <a:ea typeface="Calibri"/>
                <a:cs typeface="Times New Roman"/>
              </a:rPr>
              <a:t>accordingly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Provide  child-friendly environment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Identify children vs. adults</a:t>
            </a:r>
            <a:endParaRPr lang="en-US" sz="72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Preserve </a:t>
            </a:r>
            <a:r>
              <a:rPr lang="en-US" sz="7200" dirty="0">
                <a:ea typeface="Calibri"/>
                <a:cs typeface="Times New Roman"/>
              </a:rPr>
              <a:t>family </a:t>
            </a:r>
            <a:r>
              <a:rPr lang="en-US" sz="7200" dirty="0" smtClean="0">
                <a:ea typeface="Calibri"/>
                <a:cs typeface="Times New Roman"/>
              </a:rPr>
              <a:t>unity (including separated children)</a:t>
            </a:r>
            <a:endParaRPr lang="en-US" sz="72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Provide adequate protection responses, especially </a:t>
            </a:r>
            <a:r>
              <a:rPr lang="en-US" sz="7200" dirty="0">
                <a:ea typeface="Calibri"/>
                <a:cs typeface="Times New Roman"/>
              </a:rPr>
              <a:t>in the cases of child trafficking </a:t>
            </a:r>
            <a:r>
              <a:rPr lang="en-US" sz="7200" dirty="0" smtClean="0">
                <a:ea typeface="Calibri"/>
                <a:cs typeface="Times New Roman"/>
              </a:rPr>
              <a:t>and other vulnerable children</a:t>
            </a:r>
            <a:endParaRPr lang="en-US" sz="72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dirty="0" smtClean="0">
                <a:ea typeface="Calibri"/>
                <a:cs typeface="Times New Roman"/>
              </a:rPr>
              <a:t>Ensure </a:t>
            </a:r>
            <a:r>
              <a:rPr lang="en-US" sz="7200" dirty="0">
                <a:ea typeface="Calibri"/>
                <a:cs typeface="Times New Roman"/>
              </a:rPr>
              <a:t>children’s rights are not </a:t>
            </a:r>
            <a:r>
              <a:rPr lang="en-US" sz="7200" dirty="0" smtClean="0">
                <a:ea typeface="Calibri"/>
                <a:cs typeface="Times New Roman"/>
              </a:rPr>
              <a:t> ignored within </a:t>
            </a:r>
            <a:r>
              <a:rPr lang="en-US" sz="7200" dirty="0">
                <a:ea typeface="Calibri"/>
                <a:cs typeface="Times New Roman"/>
              </a:rPr>
              <a:t>immigration enforcement </a:t>
            </a:r>
            <a:r>
              <a:rPr lang="en-US" sz="7200" dirty="0" smtClean="0">
                <a:ea typeface="Calibri"/>
                <a:cs typeface="Times New Roman"/>
              </a:rPr>
              <a:t>actions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200" dirty="0">
              <a:ea typeface="Calibri"/>
              <a:cs typeface="Times New Roman"/>
            </a:endParaRPr>
          </a:p>
          <a:p>
            <a:endParaRPr lang="en-US" sz="4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nlummert\AppData\Local\Microsoft\Windows\Temporary Internet Files\Content.Outlook\WN0CENGD\photo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267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3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47800"/>
            <a:ext cx="8991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600" b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Protection </a:t>
            </a:r>
            <a:r>
              <a:rPr lang="en-US" sz="2600" b="1" dirty="0">
                <a:solidFill>
                  <a:srgbClr val="00B050"/>
                </a:solidFill>
                <a:ea typeface="Calibri"/>
                <a:cs typeface="Times New Roman"/>
              </a:rPr>
              <a:t>delivery for children in mixed </a:t>
            </a:r>
            <a:r>
              <a:rPr lang="en-US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migration flows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B050"/>
                </a:solidFill>
                <a:ea typeface="Calibri"/>
                <a:cs typeface="Times New Roman"/>
              </a:rPr>
              <a:t>Good practice examples related to screening and assessment</a:t>
            </a: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Separating immigration enforcement from child protection functions.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 involvement in training of immigration enforcement officials. Training based on practice and data from child welfare professionals.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Advocacy for increased screening at the border for child trafficking, fear of return.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Advocacy for legal screening and representation for all unaccompanied children. Increased protection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avenues for most vulnerable.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UNHCR research about motives for unaccompanied child migration. May inform screening and assessment.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assessment tools and staff capacity among care providers. Professionalization.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583"/>
            <a:ext cx="8077200" cy="39512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Identification </a:t>
            </a:r>
            <a:r>
              <a:rPr lang="en-US" b="1" dirty="0">
                <a:solidFill>
                  <a:srgbClr val="00B050"/>
                </a:solidFill>
              </a:rPr>
              <a:t>of vulnerable children </a:t>
            </a:r>
            <a:r>
              <a:rPr lang="en-US" b="1" dirty="0" smtClean="0">
                <a:solidFill>
                  <a:srgbClr val="00B050"/>
                </a:solidFill>
              </a:rPr>
              <a:t>in mixed migration flows is </a:t>
            </a:r>
            <a:r>
              <a:rPr lang="en-US" b="1" dirty="0">
                <a:solidFill>
                  <a:srgbClr val="00B050"/>
                </a:solidFill>
              </a:rPr>
              <a:t>everyone’s responsibility.  To improve the identification of children in need of protection, ensure training by immigration </a:t>
            </a:r>
            <a:r>
              <a:rPr lang="en-US" b="1" dirty="0" smtClean="0">
                <a:solidFill>
                  <a:srgbClr val="00B050"/>
                </a:solidFill>
              </a:rPr>
              <a:t>enforcement officials </a:t>
            </a:r>
            <a:r>
              <a:rPr lang="en-US" b="1" dirty="0">
                <a:solidFill>
                  <a:srgbClr val="00B050"/>
                </a:solidFill>
              </a:rPr>
              <a:t>about </a:t>
            </a:r>
            <a:r>
              <a:rPr lang="en-US" b="1" dirty="0" smtClean="0">
                <a:solidFill>
                  <a:srgbClr val="00B050"/>
                </a:solidFill>
              </a:rPr>
              <a:t>issues such as child </a:t>
            </a:r>
            <a:r>
              <a:rPr lang="en-US" b="1" dirty="0">
                <a:solidFill>
                  <a:srgbClr val="00B050"/>
                </a:solidFill>
              </a:rPr>
              <a:t>friendly </a:t>
            </a:r>
            <a:r>
              <a:rPr lang="en-US" b="1" dirty="0" smtClean="0">
                <a:solidFill>
                  <a:srgbClr val="00B050"/>
                </a:solidFill>
              </a:rPr>
              <a:t>interviewing, children’s rights, human trafficking, and appropriate processing.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Separate </a:t>
            </a:r>
            <a:r>
              <a:rPr lang="en-US" b="1" dirty="0">
                <a:solidFill>
                  <a:srgbClr val="00B050"/>
                </a:solidFill>
              </a:rPr>
              <a:t>immigration enforcement from child </a:t>
            </a:r>
            <a:r>
              <a:rPr lang="en-US" b="1" dirty="0" smtClean="0">
                <a:solidFill>
                  <a:srgbClr val="00B050"/>
                </a:solidFill>
              </a:rPr>
              <a:t>care functions as soon as possible to ensure adequate assessment and best interest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6572" y="138736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Screening and Assessment  Recommendations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al Consultation 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400</TotalTime>
  <Words>609</Words>
  <Application>Microsoft Office PowerPoint</Application>
  <PresentationFormat>On-screen Show (4:3)</PresentationFormat>
  <Paragraphs>74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Regional Consultation Power Point</vt:lpstr>
      <vt:lpstr>PowerPoint Presentation</vt:lpstr>
      <vt:lpstr> </vt:lpstr>
      <vt:lpstr>the U.S.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and Action for the Protection of Children Nathalie Lummert, MSW U.S. Conference of Catholic Bishops/Migration and Refugee Services</dc:title>
  <dc:creator>Emilia Campoy</dc:creator>
  <cp:lastModifiedBy>Philippe</cp:lastModifiedBy>
  <cp:revision>33</cp:revision>
  <dcterms:created xsi:type="dcterms:W3CDTF">2013-05-31T14:19:52Z</dcterms:created>
  <dcterms:modified xsi:type="dcterms:W3CDTF">2013-07-09T06:43:32Z</dcterms:modified>
</cp:coreProperties>
</file>